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6" r:id="rId5"/>
    <p:sldId id="259" r:id="rId6"/>
    <p:sldId id="262" r:id="rId7"/>
    <p:sldId id="260" r:id="rId8"/>
    <p:sldId id="29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80" r:id="rId17"/>
    <p:sldId id="272" r:id="rId18"/>
    <p:sldId id="273" r:id="rId19"/>
    <p:sldId id="269" r:id="rId20"/>
    <p:sldId id="274" r:id="rId21"/>
    <p:sldId id="275" r:id="rId22"/>
    <p:sldId id="270" r:id="rId23"/>
    <p:sldId id="271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8" r:id="rId34"/>
    <p:sldId id="287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/>
    <p:restoredTop sz="94807"/>
  </p:normalViewPr>
  <p:slideViewPr>
    <p:cSldViewPr snapToGrid="0" snapToObjects="1">
      <p:cViewPr varScale="1">
        <p:scale>
          <a:sx n="120" d="100"/>
          <a:sy n="120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Test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</c:f>
              <c:strCache>
                <c:ptCount val="1"/>
                <c:pt idx="0">
                  <c:v>Test 1</c:v>
                </c:pt>
              </c:strCache>
            </c:strRef>
          </c:cat>
          <c:val>
            <c:numRef>
              <c:f>Sheet1!$B$1</c:f>
              <c:numCache>
                <c:formatCode>0.00%</c:formatCode>
                <c:ptCount val="1"/>
                <c:pt idx="0">
                  <c:v>5.6000000000000001E-2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92-E845-B78F-160B2B05D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125248"/>
        <c:axId val="591134128"/>
      </c:barChart>
      <c:catAx>
        <c:axId val="5911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34128"/>
        <c:crosses val="autoZero"/>
        <c:auto val="1"/>
        <c:lblAlgn val="ctr"/>
        <c:lblOffset val="100"/>
        <c:noMultiLvlLbl val="0"/>
      </c:catAx>
      <c:valAx>
        <c:axId val="5911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2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242D744B-376F-F544-B06D-C121F5F5DBE8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6E2-2B40-B3EF-38CC4F2412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2"/>
                <c:pt idx="0">
                  <c:v>Test 1</c:v>
                </c:pt>
                <c:pt idx="1">
                  <c:v>Test 2</c:v>
                </c:pt>
              </c:strCache>
            </c:strRef>
          </c:cat>
          <c:val>
            <c:numRef>
              <c:f>Sheet1!$B$1:$B$2</c:f>
              <c:numCache>
                <c:formatCode>0.00%</c:formatCode>
                <c:ptCount val="2"/>
                <c:pt idx="0">
                  <c:v>5.6000000000000001E-2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E2-2B40-B3EF-38CC4F241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125248"/>
        <c:axId val="591134128"/>
      </c:barChart>
      <c:catAx>
        <c:axId val="5911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34128"/>
        <c:crosses val="autoZero"/>
        <c:auto val="1"/>
        <c:lblAlgn val="ctr"/>
        <c:lblOffset val="100"/>
        <c:noMultiLvlLbl val="0"/>
      </c:catAx>
      <c:valAx>
        <c:axId val="5911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2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Failures</a:t>
            </a:r>
            <a:r>
              <a:rPr lang="en-US" baseline="0"/>
              <a:t> by Years of Experience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59884362280802"/>
          <c:y val="0.26478171206592088"/>
          <c:w val="5.835938985887635E-2"/>
          <c:h val="0.5961347980782003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Failures</a:t>
            </a:r>
            <a:r>
              <a:rPr lang="en-US" baseline="0"/>
              <a:t> by Years of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C69-9346-9AA6-F4A757A9FF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C69-9346-9AA6-F4A757A9FF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C69-9346-9AA6-F4A757A9FF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C69-9346-9AA6-F4A757A9FF1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C69-9346-9AA6-F4A757A9FF1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C69-9346-9AA6-F4A757A9FF1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Sheet2!$A$1:$A$6</c:f>
              <c:strCache>
                <c:ptCount val="6"/>
                <c:pt idx="0">
                  <c:v>0-2</c:v>
                </c:pt>
                <c:pt idx="1">
                  <c:v>2-4</c:v>
                </c:pt>
                <c:pt idx="2">
                  <c:v>4-6</c:v>
                </c:pt>
                <c:pt idx="3">
                  <c:v>6-8</c:v>
                </c:pt>
                <c:pt idx="4">
                  <c:v>8-10</c:v>
                </c:pt>
                <c:pt idx="5">
                  <c:v>More than 10</c:v>
                </c:pt>
              </c:strCache>
            </c:strRef>
          </c:cat>
          <c:val>
            <c:numRef>
              <c:f>Sheet2!$B$1:$B$6</c:f>
              <c:numCache>
                <c:formatCode>0.00%</c:formatCode>
                <c:ptCount val="6"/>
                <c:pt idx="0">
                  <c:v>0.4143</c:v>
                </c:pt>
                <c:pt idx="1">
                  <c:v>0.15240000000000001</c:v>
                </c:pt>
                <c:pt idx="2">
                  <c:v>8.5699999999999998E-2</c:v>
                </c:pt>
                <c:pt idx="3">
                  <c:v>5.2400000000000002E-2</c:v>
                </c:pt>
                <c:pt idx="4">
                  <c:v>3.3300000000000003E-2</c:v>
                </c:pt>
                <c:pt idx="5">
                  <c:v>0.26190000000000002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69-9346-9AA6-F4A757A9FF1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Failures by Time to Complete 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AF-274A-A89C-8239B96D1B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AF-274A-A89C-8239B96D1B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AF-274A-A89C-8239B96D1B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AF-274A-A89C-8239B96D1B3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0-30</c:v>
                </c:pt>
                <c:pt idx="1">
                  <c:v>30-60</c:v>
                </c:pt>
                <c:pt idx="2">
                  <c:v>60-90</c:v>
                </c:pt>
                <c:pt idx="3">
                  <c:v>90+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0.43059999999999998</c:v>
                </c:pt>
                <c:pt idx="1">
                  <c:v>0.18179999999999999</c:v>
                </c:pt>
                <c:pt idx="2">
                  <c:v>0.3397</c:v>
                </c:pt>
                <c:pt idx="3">
                  <c:v>4.7800000000000002E-2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AF-274A-A89C-8239B96D1B3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Failures by Time to Complete 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Days</a:t>
            </a:r>
            <a:r>
              <a:rPr lang="en-US" baseline="0"/>
              <a:t> since Last Training Before Failure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04F-4F46-AE26-AA8386BD6E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04F-4F46-AE26-AA8386BD6E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04F-4F46-AE26-AA8386BD6E2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04F-4F46-AE26-AA8386BD6E2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04F-4F46-AE26-AA8386BD6E2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Sheet1!$A$1:$A$5</c:f>
              <c:strCache>
                <c:ptCount val="5"/>
                <c:pt idx="0">
                  <c:v>0-30</c:v>
                </c:pt>
                <c:pt idx="1">
                  <c:v>30-60</c:v>
                </c:pt>
                <c:pt idx="2">
                  <c:v>60-90</c:v>
                </c:pt>
                <c:pt idx="3">
                  <c:v>90-120</c:v>
                </c:pt>
                <c:pt idx="4">
                  <c:v>Over 120</c:v>
                </c:pt>
              </c:strCache>
            </c:strRef>
          </c:cat>
          <c:val>
            <c:numRef>
              <c:f>Sheet1!$B$1:$B$5</c:f>
              <c:numCache>
                <c:formatCode>0.00%</c:formatCode>
                <c:ptCount val="5"/>
                <c:pt idx="0">
                  <c:v>0.12640000000000001</c:v>
                </c:pt>
                <c:pt idx="1">
                  <c:v>0.13220000000000001</c:v>
                </c:pt>
                <c:pt idx="2">
                  <c:v>0.31030000000000002</c:v>
                </c:pt>
                <c:pt idx="3">
                  <c:v>8.0500000000000002E-2</c:v>
                </c:pt>
                <c:pt idx="4">
                  <c:v>0.35060000000000002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4F-4F46-AE26-AA8386BD6E2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38503339845248"/>
          <c:y val="0.38728168125325796"/>
          <c:w val="7.5094050743657048E-2"/>
          <c:h val="0.2440071166009296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Failures</a:t>
            </a:r>
            <a:r>
              <a:rPr lang="en-US" baseline="0"/>
              <a:t> by Time of Day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Sheet2!$A$1:$A$5</c:f>
              <c:strCache>
                <c:ptCount val="5"/>
                <c:pt idx="0">
                  <c:v>8-10</c:v>
                </c:pt>
                <c:pt idx="1">
                  <c:v>10-12</c:v>
                </c:pt>
                <c:pt idx="2">
                  <c:v>12-2</c:v>
                </c:pt>
                <c:pt idx="3">
                  <c:v>2-4</c:v>
                </c:pt>
                <c:pt idx="4">
                  <c:v>4-6</c:v>
                </c:pt>
              </c:strCache>
            </c:strRef>
          </c:cat>
          <c:val>
            <c:numRef>
              <c:f>Sheet2!$B$1:$B$5</c:f>
              <c:numCache>
                <c:formatCode>0.00%</c:formatCode>
                <c:ptCount val="5"/>
                <c:pt idx="0">
                  <c:v>0.26379999999999998</c:v>
                </c:pt>
                <c:pt idx="1">
                  <c:v>8.3199999999999996E-2</c:v>
                </c:pt>
                <c:pt idx="2">
                  <c:v>0.15659999999999999</c:v>
                </c:pt>
                <c:pt idx="3">
                  <c:v>3.8100000000000002E-2</c:v>
                </c:pt>
                <c:pt idx="4">
                  <c:v>0.1011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1-0B4C-9D1F-C8760E379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9050480"/>
        <c:axId val="2089052112"/>
      </c:barChart>
      <c:catAx>
        <c:axId val="20890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052112"/>
        <c:crosses val="autoZero"/>
        <c:auto val="1"/>
        <c:lblAlgn val="ctr"/>
        <c:lblOffset val="100"/>
        <c:noMultiLvlLbl val="0"/>
      </c:catAx>
      <c:valAx>
        <c:axId val="20890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05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Weather</a:t>
            </a:r>
            <a:r>
              <a:rPr lang="en-US" baseline="0"/>
              <a:t> Effects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Sheet3!$A$1:$A$2</c:f>
              <c:strCache>
                <c:ptCount val="2"/>
                <c:pt idx="0">
                  <c:v>Precipitation</c:v>
                </c:pt>
                <c:pt idx="1">
                  <c:v>No Precipitation</c:v>
                </c:pt>
              </c:strCache>
            </c:strRef>
          </c:cat>
          <c:val>
            <c:numRef>
              <c:f>Sheet3!$B$1:$B$2</c:f>
              <c:numCache>
                <c:formatCode>0.00%</c:formatCode>
                <c:ptCount val="2"/>
                <c:pt idx="0">
                  <c:v>5.8299999999999998E-2</c:v>
                </c:pt>
                <c:pt idx="1">
                  <c:v>4.87E-2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BA-E04E-B32E-08BEE6303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5966832"/>
        <c:axId val="2058059504"/>
      </c:barChart>
      <c:catAx>
        <c:axId val="209596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059504"/>
        <c:crosses val="autoZero"/>
        <c:auto val="1"/>
        <c:lblAlgn val="ctr"/>
        <c:lblOffset val="100"/>
        <c:noMultiLvlLbl val="0"/>
      </c:catAx>
      <c:valAx>
        <c:axId val="205805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96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C1B5A-A45D-CD4F-A96F-B49E6514EF7C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D4EEA-FB09-DA4F-B1CF-8B1B8AC9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3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-Tell the property brothers story!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2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20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0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7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3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52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7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5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guys and bad guys can use this data!!!!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4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guys and bad guys can use this data!!!!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8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1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1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D4EEA-FB09-DA4F-B1CF-8B1B8AC951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8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7AFB-32D0-0643-B55F-21BC31782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DDBDF-EF22-F842-9BA0-A862EEB4A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18974-B59B-684E-B691-F308CED7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001E-0B3F-0640-B2CE-E3EE2B6B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3D16-C79C-5B43-BF50-04124650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0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F79B-700C-5848-A2FE-18D61BC1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D309D-D0EE-5A41-8172-905CB0514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0A47-9D38-284D-A6E6-01DCC2BA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D6A5-3B13-5F46-8F91-248A1E99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A279-5495-8645-91EC-E27EE1B5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EF880-889D-BD49-BED9-9D56F5B90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12892-F99E-1140-86BB-FAC55C267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E101-BC6C-4B47-BA62-603B0A9C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B735C-802E-154D-BD12-FE210022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288C-8F13-EF40-AC80-1A13B3D1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7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8D03-D070-A143-80F1-6B416DDD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6098-CF89-214C-BF2C-34EAB94E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2264-A62A-0843-92C4-7A6908FD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0EE4-F616-FA40-839B-733A6003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05DC-C24E-134F-B282-EF351147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0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95AE-4119-5444-BB07-25C80B06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4CB58-FCC8-094B-8D74-95F5699D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53831-08C9-884B-ACF2-6833446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1110D-8088-0941-9DE4-C5EEE99D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24895-B362-0647-82B5-B5118079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CBEB-6FA6-CB4C-81B8-D771CB4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A872-EADF-2946-9CA7-A9DC05873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AFC78-FC42-6A4F-B33F-721C2D1B2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7A067-CB59-C84D-A7AF-201A9C8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6B1-ED45-0644-81B0-6C172D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1E13D-2F96-B445-BB18-65777F3C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98EE-E9DF-5D4A-8A53-6C82F10C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376C-457F-1647-A7E1-4E8B2AD1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1A43E-2800-1349-B957-98031432E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41D39-8435-8040-A15F-AB2964042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BDD08-A045-1045-ADD9-306DE619B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5D058-AA5C-7D4F-ABA1-9C65D91D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BDF45-046C-2C44-A3F7-183A268A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7EE95-DFF2-F64F-A5F6-8B959610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5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763C-64F4-E645-92AB-CFC30EA8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452ED-332D-E04C-8C60-9211DD67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82CC2-4463-314D-BABC-A066043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D9ABB-DC39-114B-9356-34FA5FE7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0C0EF-06A1-C14E-AC76-15D85CBB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58EFF-E964-DB45-94AB-A63BFEB7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9AAFF-84C2-494E-A0BA-EEDAAA60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7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30FA-FAB6-4840-AF28-74ECEA78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B602-66AE-654F-B10F-9FCEC252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714FD-0CAF-EF41-A72B-F71502557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174E0-5124-F949-9E69-CFC22143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5BB80-DD27-5848-B09B-FA2CE2CF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E282-1AE5-F440-B1C0-272837E9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0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0E7A-77E8-DC4D-A5E8-5600F8F2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9CFA95-DABE-7345-8AA5-798E9F946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12A0B-95BD-F543-AE1D-9E2152523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3DDE6-7DBC-1740-9C59-9B2E05A2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745A-2680-D741-B889-2529A360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D9B6B-D274-4940-B6EB-16D5EC12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5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83922-897F-2A44-A948-ECFB0B01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3CCC-326C-A24B-A85B-D891C9AD3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CED4-0389-6647-A74D-9389F3C6B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EE32-1F4B-124C-94F9-93893851DDA9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3E54-B38D-8F4F-9CF2-190A72675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10EB9-41E1-AF40-B672-11413BC8B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E20C6-CB54-CD4D-91B4-B308A77EA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6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E90-27C0-4C44-AE75-74CDA13CC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Phishing Freakonomics</a:t>
            </a:r>
            <a:br>
              <a:rPr lang="en-US" dirty="0"/>
            </a:br>
            <a:r>
              <a:rPr lang="en-US" dirty="0"/>
              <a:t>(aka “Picking Winners”)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F20C3-5F8E-3641-977F-6B438490FF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Russell </a:t>
            </a:r>
            <a:r>
              <a:rPr lang="en-US" dirty="0" err="1"/>
              <a:t>Butturini</a:t>
            </a:r>
            <a:endParaRPr lang="en-US" dirty="0"/>
          </a:p>
          <a:p>
            <a:r>
              <a:rPr lang="en-US" dirty="0"/>
              <a:t>Senior Information Security Architect, Top 20 CPA Firm</a:t>
            </a:r>
          </a:p>
          <a:p>
            <a:r>
              <a:rPr lang="en-US" dirty="0"/>
              <a:t>Defcon 27 Packet Hacking Village</a:t>
            </a:r>
          </a:p>
        </p:txBody>
      </p:sp>
    </p:spTree>
    <p:extLst>
      <p:ext uri="{BB962C8B-B14F-4D97-AF65-F5344CB8AC3E}">
        <p14:creationId xmlns:p14="http://schemas.microsoft.com/office/powerpoint/2010/main" val="148760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 do this instead…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E940CE-0D1B-9D4F-B147-1B6C407F5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7673"/>
            <a:ext cx="10515600" cy="3707242"/>
          </a:xfrm>
        </p:spPr>
      </p:pic>
    </p:spTree>
    <p:extLst>
      <p:ext uri="{BB962C8B-B14F-4D97-AF65-F5344CB8AC3E}">
        <p14:creationId xmlns:p14="http://schemas.microsoft.com/office/powerpoint/2010/main" val="188034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D60E0-8ECF-0444-BB63-C95CCD3DA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" y="2166257"/>
            <a:ext cx="11168743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970B9-9F2C-5646-93FD-6AB70159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049" y="1076446"/>
            <a:ext cx="3395518" cy="5181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B48D2-D27F-FD48-9DA0-CB19045E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55" y="1076446"/>
            <a:ext cx="3395518" cy="51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-Can we use various </a:t>
            </a:r>
            <a:r>
              <a:rPr lang="en-US"/>
              <a:t>data points (“angles”) </a:t>
            </a:r>
            <a:r>
              <a:rPr lang="en-US" dirty="0"/>
              <a:t>to predict which users have a higher likelihood of falling victim to a phishing attack than others?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-Are there seemingly unrelated factors that should be examined to find patterns of phishing failures?</a:t>
            </a:r>
          </a:p>
        </p:txBody>
      </p:sp>
    </p:spTree>
    <p:extLst>
      <p:ext uri="{BB962C8B-B14F-4D97-AF65-F5344CB8AC3E}">
        <p14:creationId xmlns:p14="http://schemas.microsoft.com/office/powerpoint/2010/main" val="276182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92A9A-C6A9-A740-BE12-D3350035E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0750" y="370390"/>
            <a:ext cx="4953964" cy="61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3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-10 years of phishing test results and training data from 3 different large environments.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-Phishing related security incidents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-HR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-Survey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-Miscellaneous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-Sample size of ~3,200 “fails” (not all events had the same amount of 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-Started with ~60 working theories on where correlations would lie</a:t>
            </a:r>
          </a:p>
        </p:txBody>
      </p:sp>
    </p:spTree>
    <p:extLst>
      <p:ext uri="{BB962C8B-B14F-4D97-AF65-F5344CB8AC3E}">
        <p14:creationId xmlns:p14="http://schemas.microsoft.com/office/powerpoint/2010/main" val="354849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Elasticsearch/Kibana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lang="en-US" b="1" u="sng" dirty="0"/>
              <a:t>FREE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dirty="0"/>
              <a:t>-Allowed for analyzing dissimilar events with different data points quickly.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-Simple to populate using Python</a:t>
            </a:r>
          </a:p>
        </p:txBody>
      </p:sp>
    </p:spTree>
    <p:extLst>
      <p:ext uri="{BB962C8B-B14F-4D97-AF65-F5344CB8AC3E}">
        <p14:creationId xmlns:p14="http://schemas.microsoft.com/office/powerpoint/2010/main" val="387803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EA50-E83D-D648-B6F6-9156F818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93FCE3-E7F8-0A4A-9B1C-1E2B24B71D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830162"/>
              </p:ext>
            </p:extLst>
          </p:nvPr>
        </p:nvGraphicFramePr>
        <p:xfrm>
          <a:off x="838200" y="548640"/>
          <a:ext cx="10515600" cy="562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9C1C8EC-F3A7-984E-AFBC-55AF850FE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72395"/>
              </p:ext>
            </p:extLst>
          </p:nvPr>
        </p:nvGraphicFramePr>
        <p:xfrm>
          <a:off x="838200" y="548640"/>
          <a:ext cx="10515600" cy="562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9771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-Subdividing the 10+ group further, 40% of the failures came from 22+ years of experience.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-New grads explained spikes….Timing changes risk!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Action:  Have office managers work with “elderly” colleagues and new hires to ensure they not only complete but understand security awareness.  Add additional content to new hire training.</a:t>
            </a:r>
          </a:p>
        </p:txBody>
      </p:sp>
    </p:spTree>
    <p:extLst>
      <p:ext uri="{BB962C8B-B14F-4D97-AF65-F5344CB8AC3E}">
        <p14:creationId xmlns:p14="http://schemas.microsoft.com/office/powerpoint/2010/main" val="31731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-Did you previous employer conduct security awareness training or phishing tests?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-Do you feel internal mass communications (i.e. emails from IT, HR, benefits) are easy to identify as legitimate?</a:t>
            </a:r>
          </a:p>
        </p:txBody>
      </p:sp>
    </p:spTree>
    <p:extLst>
      <p:ext uri="{BB962C8B-B14F-4D97-AF65-F5344CB8AC3E}">
        <p14:creationId xmlns:p14="http://schemas.microsoft.com/office/powerpoint/2010/main" val="225744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FC9F5-0326-B247-9EAB-52D2FBC5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9988"/>
            <a:ext cx="2540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8315F-B96B-0A40-8913-2A791C529C7F}"/>
              </a:ext>
            </a:extLst>
          </p:cNvPr>
          <p:cNvSpPr txBox="1"/>
          <p:nvPr/>
        </p:nvSpPr>
        <p:spPr>
          <a:xfrm>
            <a:off x="838200" y="5753528"/>
            <a:ext cx="253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(Not a picture of 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CAC89-2D51-C248-908D-ED5C962A106E}"/>
              </a:ext>
            </a:extLst>
          </p:cNvPr>
          <p:cNvSpPr txBox="1"/>
          <p:nvPr/>
        </p:nvSpPr>
        <p:spPr>
          <a:xfrm>
            <a:off x="3565133" y="2013736"/>
            <a:ext cx="80241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-Senior security architect and head of all things IT security along with my governance and compliance dictatress at a top 20 CPA/financial services firm.</a:t>
            </a:r>
          </a:p>
          <a:p>
            <a:endParaRPr lang="en-US" sz="2000" dirty="0"/>
          </a:p>
          <a:p>
            <a:r>
              <a:rPr lang="en-US" sz="2000" dirty="0"/>
              <a:t>-@tcstoolhax0r on Twitter</a:t>
            </a:r>
          </a:p>
          <a:p>
            <a:endParaRPr lang="en-US" sz="2000" dirty="0"/>
          </a:p>
          <a:p>
            <a:r>
              <a:rPr lang="en-US" sz="2000" dirty="0"/>
              <a:t>-Presenter at various </a:t>
            </a:r>
            <a:r>
              <a:rPr lang="en-US" sz="2000" dirty="0" err="1"/>
              <a:t>Bsides</a:t>
            </a:r>
            <a:r>
              <a:rPr lang="en-US" sz="2000" dirty="0"/>
              <a:t>, </a:t>
            </a:r>
            <a:r>
              <a:rPr lang="en-US" sz="2000" dirty="0" err="1"/>
              <a:t>Derbycon</a:t>
            </a:r>
            <a:r>
              <a:rPr lang="en-US" sz="2000" dirty="0"/>
              <a:t>, PHV, etc.</a:t>
            </a:r>
          </a:p>
          <a:p>
            <a:endParaRPr lang="en-US" sz="2000" dirty="0"/>
          </a:p>
          <a:p>
            <a:r>
              <a:rPr lang="en-US" sz="2000" dirty="0"/>
              <a:t>-Occasionally releases poorly written Python code that does cool things.  </a:t>
            </a:r>
          </a:p>
          <a:p>
            <a:endParaRPr lang="en-US" sz="2000" dirty="0"/>
          </a:p>
          <a:p>
            <a:r>
              <a:rPr lang="en-US" sz="2000" dirty="0"/>
              <a:t>-Everything said in this talk is mine and doesn’t represent the views of my employer current or past employers.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510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EA50-E83D-D648-B6F6-9156F818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D2A80-C245-0640-B87A-E426BC8B0A28}"/>
              </a:ext>
            </a:extLst>
          </p:cNvPr>
          <p:cNvSpPr txBox="1"/>
          <p:nvPr/>
        </p:nvSpPr>
        <p:spPr>
          <a:xfrm>
            <a:off x="1568450" y="925830"/>
            <a:ext cx="811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your previous employer conduct security awareness training or phishing tests?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16265-137F-4643-8A46-7618C0F8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8642"/>
            <a:ext cx="10515600" cy="37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6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-Not enough employers are investing time in training people!!!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-One round of training may not be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Action:  Continue to aggregate data and track participation in training programs to improved results at an individual level.</a:t>
            </a:r>
          </a:p>
        </p:txBody>
      </p:sp>
    </p:spTree>
    <p:extLst>
      <p:ext uri="{BB962C8B-B14F-4D97-AF65-F5344CB8AC3E}">
        <p14:creationId xmlns:p14="http://schemas.microsoft.com/office/powerpoint/2010/main" val="277897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Failures by Category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4645B3-E400-4B45-BB33-9DBB3FF88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32610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2794463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7501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4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Human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87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4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 Services (email notifications, file sharing,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8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Coupons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7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and Financial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4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01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EA50-E83D-D648-B6F6-9156F818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DFC41C-0ED8-3B40-A5BD-3F244CD1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2267744"/>
            <a:ext cx="9055100" cy="346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D2A80-C245-0640-B87A-E426BC8B0A28}"/>
              </a:ext>
            </a:extLst>
          </p:cNvPr>
          <p:cNvSpPr txBox="1"/>
          <p:nvPr/>
        </p:nvSpPr>
        <p:spPr>
          <a:xfrm>
            <a:off x="1568450" y="925830"/>
            <a:ext cx="811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feel internal mass communications (i.e. emails from IT, HR, benefits) are easy to identify as legitimate?</a:t>
            </a:r>
          </a:p>
        </p:txBody>
      </p:sp>
    </p:spTree>
    <p:extLst>
      <p:ext uri="{BB962C8B-B14F-4D97-AF65-F5344CB8AC3E}">
        <p14:creationId xmlns:p14="http://schemas.microsoft.com/office/powerpoint/2010/main" val="293171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-Huge disconnect between the employees and corporate communications.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(i.e. They don’t know what they don’t know)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Action:  Work with corporate marketing to develop a standardized look and feel for mass communications all departments can use.</a:t>
            </a:r>
          </a:p>
        </p:txBody>
      </p:sp>
    </p:spTree>
    <p:extLst>
      <p:ext uri="{BB962C8B-B14F-4D97-AF65-F5344CB8AC3E}">
        <p14:creationId xmlns:p14="http://schemas.microsoft.com/office/powerpoint/2010/main" val="235561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9EEA74-1863-994B-A0D9-309538EE3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4193" y="1825625"/>
            <a:ext cx="31787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00677-6244-3944-9CA9-3E967011CD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050425"/>
              </p:ext>
            </p:extLst>
          </p:nvPr>
        </p:nvGraphicFramePr>
        <p:xfrm>
          <a:off x="838200" y="548640"/>
          <a:ext cx="10515600" cy="6021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023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-Completing the training early doesn’t mean it was effective.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-People who wait for the right time to do awareness training and maximize its value are the least risky.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Action:  Communicate better with staff around training reminders</a:t>
            </a:r>
            <a:r>
              <a:rPr lang="en-US">
                <a:solidFill>
                  <a:srgbClr val="FF0000"/>
                </a:solidFill>
              </a:rPr>
              <a:t>. If </a:t>
            </a:r>
            <a:r>
              <a:rPr lang="en-US" dirty="0">
                <a:solidFill>
                  <a:srgbClr val="FF0000"/>
                </a:solidFill>
              </a:rPr>
              <a:t>a busy time is coming up, encourage staff to complete beforehand.</a:t>
            </a:r>
          </a:p>
        </p:txBody>
      </p:sp>
    </p:spTree>
    <p:extLst>
      <p:ext uri="{BB962C8B-B14F-4D97-AF65-F5344CB8AC3E}">
        <p14:creationId xmlns:p14="http://schemas.microsoft.com/office/powerpoint/2010/main" val="367823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00677-6244-3944-9CA9-3E967011CD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48640"/>
          <a:ext cx="10515600" cy="6021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789C723-B0B5-FF48-9973-5C448E759F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104041"/>
              </p:ext>
            </p:extLst>
          </p:nvPr>
        </p:nvGraphicFramePr>
        <p:xfrm>
          <a:off x="838201" y="548640"/>
          <a:ext cx="10515600" cy="602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15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-Training effects last about 60 days!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-Less frequent reinforcement = More fail.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Action:  Provide frequent reinforcement.  Evaluate doing multiple small trainings throughout the year vs. one large annual training.</a:t>
            </a:r>
          </a:p>
        </p:txBody>
      </p:sp>
    </p:spTree>
    <p:extLst>
      <p:ext uri="{BB962C8B-B14F-4D97-AF65-F5344CB8AC3E}">
        <p14:creationId xmlns:p14="http://schemas.microsoft.com/office/powerpoint/2010/main" val="406495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9D16-F7C5-0D47-9D54-191D7695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9C94-1C02-2D45-B707-9602AC2A8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-”Phishing always works”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-”Users are stupid”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-”People are the weakest link”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-”It only takes one”</a:t>
            </a:r>
          </a:p>
        </p:txBody>
      </p:sp>
    </p:spTree>
    <p:extLst>
      <p:ext uri="{BB962C8B-B14F-4D97-AF65-F5344CB8AC3E}">
        <p14:creationId xmlns:p14="http://schemas.microsoft.com/office/powerpoint/2010/main" val="227577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3DE2-B15A-6D46-85E3-71B69B82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Environmental Factors/Weird Stuff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9A9BF8-45B7-B340-979A-79AE26744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087" y="1970314"/>
            <a:ext cx="4064125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AF5D33-D515-5F4F-8784-106974C3B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119357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175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C7E58FF-0C58-EC44-BB14-653329689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6621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039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few more thoughts…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-Make contact human and personal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-</a:t>
            </a:r>
            <a:r>
              <a:rPr lang="en-US" dirty="0"/>
              <a:t>Avoid shaming at all costs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-</a:t>
            </a:r>
            <a:r>
              <a:rPr lang="en-US" dirty="0"/>
              <a:t>Contests don’t 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-</a:t>
            </a:r>
            <a:r>
              <a:rPr lang="en-US" dirty="0"/>
              <a:t>Always accentuate the positive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908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-Haven’t implemented everything yet, but still saw a nearly 2% improvement from the previous “bad” test to the next test.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-Not enough data accrued yet to decide if this is coincidental or a hard result.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Informal, anecdotal feedback has been </a:t>
            </a:r>
            <a:r>
              <a:rPr lang="en-US" b="1" dirty="0">
                <a:solidFill>
                  <a:srgbClr val="FF0000"/>
                </a:solidFill>
              </a:rPr>
              <a:t>VERY positive!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669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-Thanks to PHV for having me and thanks to all of you!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-@tcstoolhax0r on Twitter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-Slides will be up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tcstool</a:t>
            </a:r>
            <a:r>
              <a:rPr lang="en-US" dirty="0"/>
              <a:t> later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-Questions?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389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9D16-F7C5-0D47-9D54-191D7695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9C94-1C02-2D45-B707-9602AC2A8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-No previous training and awareness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-Never done phish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-Unstructured reporting for email threats, lack of centralized security awareness resources for end users</a:t>
            </a:r>
          </a:p>
        </p:txBody>
      </p:sp>
    </p:spTree>
    <p:extLst>
      <p:ext uri="{BB962C8B-B14F-4D97-AF65-F5344CB8AC3E}">
        <p14:creationId xmlns:p14="http://schemas.microsoft.com/office/powerpoint/2010/main" val="342497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9D16-F7C5-0D47-9D54-191D7695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Story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CB7F782-A3B6-E549-954B-8947802DF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358127"/>
              </p:ext>
            </p:extLst>
          </p:nvPr>
        </p:nvGraphicFramePr>
        <p:xfrm>
          <a:off x="1" y="1306286"/>
          <a:ext cx="12192000" cy="5186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098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9D16-F7C5-0D47-9D54-191D7695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story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CB7F782-A3B6-E549-954B-8947802DF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095936"/>
              </p:ext>
            </p:extLst>
          </p:nvPr>
        </p:nvGraphicFramePr>
        <p:xfrm>
          <a:off x="0" y="1628774"/>
          <a:ext cx="12191999" cy="5229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681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New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-Decide what the goal of testing 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-Figure out why people are “vulnerable”; how do we patch them?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-USE THE DATA</a:t>
            </a:r>
          </a:p>
        </p:txBody>
      </p:sp>
    </p:spTree>
    <p:extLst>
      <p:ext uri="{BB962C8B-B14F-4D97-AF65-F5344CB8AC3E}">
        <p14:creationId xmlns:p14="http://schemas.microsoft.com/office/powerpoint/2010/main" val="387065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The goal of a phishing exercise should never be to </a:t>
            </a:r>
            <a:r>
              <a:rPr lang="en-US" b="1" u="sng" dirty="0"/>
              <a:t>fail</a:t>
            </a:r>
            <a:r>
              <a:rPr lang="en-US" b="1" dirty="0"/>
              <a:t> as many users as possible, it should be to </a:t>
            </a:r>
            <a:r>
              <a:rPr lang="en-US" b="1" u="sng" dirty="0"/>
              <a:t>educate </a:t>
            </a:r>
            <a:r>
              <a:rPr lang="en-US" b="1" dirty="0"/>
              <a:t>as many users as possible.  </a:t>
            </a:r>
          </a:p>
        </p:txBody>
      </p:sp>
    </p:spTree>
    <p:extLst>
      <p:ext uri="{BB962C8B-B14F-4D97-AF65-F5344CB8AC3E}">
        <p14:creationId xmlns:p14="http://schemas.microsoft.com/office/powerpoint/2010/main" val="376219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25A-3089-9944-AF4B-51E7A3EC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Warning:  Not a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5E9B-7FF5-5E45-9D50-CF844EC3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2BE79-6B39-3B41-AF0D-F922F369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8" y="1855503"/>
            <a:ext cx="10712532" cy="4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8958</TotalTime>
  <Words>927</Words>
  <Application>Microsoft Macintosh PowerPoint</Application>
  <PresentationFormat>Widescreen</PresentationFormat>
  <Paragraphs>167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Phishing Freakonomics (aka “Picking Winners”) </vt:lpstr>
      <vt:lpstr>PowerPoint Presentation</vt:lpstr>
      <vt:lpstr>Why give this talk?</vt:lpstr>
      <vt:lpstr>The Story</vt:lpstr>
      <vt:lpstr>The Story</vt:lpstr>
      <vt:lpstr>The story</vt:lpstr>
      <vt:lpstr>A New Approach</vt:lpstr>
      <vt:lpstr>PowerPoint Presentation</vt:lpstr>
      <vt:lpstr>Warning:  Not a Data Scientist</vt:lpstr>
      <vt:lpstr>I do this instead…</vt:lpstr>
      <vt:lpstr>PowerPoint Presentation</vt:lpstr>
      <vt:lpstr>PowerPoint Presentation</vt:lpstr>
      <vt:lpstr>Key Questions</vt:lpstr>
      <vt:lpstr>PowerPoint Presentation</vt:lpstr>
      <vt:lpstr>Data Points</vt:lpstr>
      <vt:lpstr>Elasticsearch/Kibana</vt:lpstr>
      <vt:lpstr> </vt:lpstr>
      <vt:lpstr>PowerPoint Presentation</vt:lpstr>
      <vt:lpstr>Survey</vt:lpstr>
      <vt:lpstr> </vt:lpstr>
      <vt:lpstr>PowerPoint Presentation</vt:lpstr>
      <vt:lpstr>Failures by Category</vt:lpstr>
      <vt:lpstr> </vt:lpstr>
      <vt:lpstr>PowerPoint Presentation</vt:lpstr>
      <vt:lpstr>Timing</vt:lpstr>
      <vt:lpstr>PowerPoint Presentation</vt:lpstr>
      <vt:lpstr>PowerPoint Presentation</vt:lpstr>
      <vt:lpstr>PowerPoint Presentation</vt:lpstr>
      <vt:lpstr>PowerPoint Presentation</vt:lpstr>
      <vt:lpstr>Environmental Factors/Weird Stuff</vt:lpstr>
      <vt:lpstr>PowerPoint Presentation</vt:lpstr>
      <vt:lpstr>PowerPoint Presentation</vt:lpstr>
      <vt:lpstr>A few more thoughts…</vt:lpstr>
      <vt:lpstr>Results</vt:lpstr>
      <vt:lpstr>That’s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Freakonomics (aka “Picking Winners”) </dc:title>
  <dc:creator>Microsoft Office User</dc:creator>
  <cp:lastModifiedBy>Microsoft Office User</cp:lastModifiedBy>
  <cp:revision>49</cp:revision>
  <dcterms:created xsi:type="dcterms:W3CDTF">2019-07-02T23:35:51Z</dcterms:created>
  <dcterms:modified xsi:type="dcterms:W3CDTF">2019-08-10T16:04:58Z</dcterms:modified>
</cp:coreProperties>
</file>